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3313-A7B2-4EAE-86B3-F2CC21B4FA3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B94A-63BE-4EC1-B89B-B05771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umblr_nunyquerS91s2cjiro1_1280.pn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15719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Хозяйственные суды в Российской империи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  <a:cs typeface="Arial" pitchFamily="34" charset="0"/>
              </a:rPr>
              <a:t>Первая попытка создания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была предпринята царем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Алексеем Михайловичем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1667 г. 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особые </a:t>
            </a:r>
            <a:r>
              <a:rPr lang="ru-RU" dirty="0">
                <a:latin typeface="Arial" pitchFamily="34" charset="0"/>
                <a:cs typeface="Arial" pitchFamily="34" charset="0"/>
              </a:rPr>
              <a:t>таможенные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суды,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состоящие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лучших торговых людей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были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утверждены 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Новоторговому </a:t>
            </a:r>
            <a:r>
              <a:rPr lang="ru-RU" dirty="0">
                <a:latin typeface="Arial" pitchFamily="34" charset="0"/>
                <a:cs typeface="Arial" pitchFamily="34" charset="0"/>
              </a:rPr>
              <a:t>уставу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1667 г.</a:t>
            </a:r>
          </a:p>
        </p:txBody>
      </p:sp>
      <p:pic>
        <p:nvPicPr>
          <p:cNvPr id="5" name="Рисунок 4" descr="64958_album-2dbssfhgftznybb2fy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268760"/>
            <a:ext cx="2384058" cy="3212976"/>
          </a:xfrm>
          <a:prstGeom prst="rect">
            <a:avLst/>
          </a:prstGeom>
        </p:spPr>
      </p:pic>
      <p:pic>
        <p:nvPicPr>
          <p:cNvPr id="6" name="Рисунок 5" descr="ea-v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81128"/>
            <a:ext cx="3168352" cy="208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16102-i_167.jpg"/>
          <p:cNvPicPr>
            <a:picLocks noChangeAspect="1"/>
          </p:cNvPicPr>
          <p:nvPr/>
        </p:nvPicPr>
        <p:blipFill>
          <a:blip r:embed="rId2" cstate="print">
            <a:lum bright="40000" contrast="10000"/>
          </a:blip>
          <a:stretch>
            <a:fillRect/>
          </a:stretch>
        </p:blipFill>
        <p:spPr>
          <a:xfrm>
            <a:off x="1" y="1268760"/>
            <a:ext cx="9144000" cy="5298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38138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При Петре </a:t>
            </a:r>
            <a:r>
              <a:rPr lang="en-US" dirty="0" smtClean="0">
                <a:latin typeface="Arial Black" pitchFamily="34" charset="0"/>
              </a:rPr>
              <a:t>I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созданы ратуши и магистраты, участвовавшие в отправлении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городских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сословных торговых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судов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1719г</a:t>
            </a:r>
            <a:r>
              <a:rPr lang="ru-RU" dirty="0">
                <a:latin typeface="Arial" pitchFamily="34" charset="0"/>
                <a:cs typeface="Arial" pitchFamily="34" charset="0"/>
              </a:rPr>
              <a:t>.  –  создана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Коммерц-коллегия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ведающая </a:t>
            </a:r>
            <a:r>
              <a:rPr lang="ru-RU" dirty="0">
                <a:latin typeface="Arial" pitchFamily="34" charset="0"/>
                <a:cs typeface="Arial" pitchFamily="34" charset="0"/>
              </a:rPr>
              <a:t>торговыми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вексельными делами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1721 г.</a:t>
            </a:r>
            <a:r>
              <a:rPr lang="ru-RU" dirty="0">
                <a:latin typeface="Arial" pitchFamily="34" charset="0"/>
                <a:cs typeface="Arial" pitchFamily="34" charset="0"/>
              </a:rPr>
              <a:t> появился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Главный магистрат</a:t>
            </a:r>
            <a:r>
              <a:rPr lang="ru-RU" dirty="0">
                <a:latin typeface="Arial" pitchFamily="34" charset="0"/>
                <a:cs typeface="Arial" pitchFamily="34" charset="0"/>
              </a:rPr>
              <a:t>, судивший торговые дела, к которым относились также налоговые, таможенные и другие дела.</a:t>
            </a:r>
          </a:p>
        </p:txBody>
      </p:sp>
      <p:pic>
        <p:nvPicPr>
          <p:cNvPr id="5" name="Рисунок 4" descr="8-1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852936"/>
            <a:ext cx="3196887" cy="1728192"/>
          </a:xfrm>
          <a:prstGeom prst="rect">
            <a:avLst/>
          </a:prstGeom>
        </p:spPr>
      </p:pic>
      <p:pic>
        <p:nvPicPr>
          <p:cNvPr id="6" name="Рисунок 5" descr="pet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0"/>
            <a:ext cx="230334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П</a:t>
            </a:r>
            <a:r>
              <a:rPr lang="ru-RU" sz="3200" dirty="0" smtClean="0">
                <a:latin typeface="Arial Black" pitchFamily="34" charset="0"/>
              </a:rPr>
              <a:t>оявление </a:t>
            </a:r>
            <a:r>
              <a:rPr lang="ru-RU" sz="3200" dirty="0">
                <a:latin typeface="Arial Black" pitchFamily="34" charset="0"/>
              </a:rPr>
              <a:t>профессиональных государственных коммерческих судов</a:t>
            </a:r>
          </a:p>
        </p:txBody>
      </p:sp>
      <p:pic>
        <p:nvPicPr>
          <p:cNvPr id="11" name="Содержимое 10" descr="russia18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3424"/>
            <a:ext cx="914400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-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Указ </a:t>
            </a:r>
            <a:r>
              <a:rPr lang="ru-RU" dirty="0">
                <a:latin typeface="Arial Black" pitchFamily="34" charset="0"/>
              </a:rPr>
              <a:t>императора Николая I от 14 мая 1832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учредил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профессиональных государственных коммерческих судов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Устава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их судопроизводства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Устав судопроизводства торгового 1832 года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u="sng" dirty="0" smtClean="0">
                <a:latin typeface="Arial" pitchFamily="34" charset="0"/>
                <a:cs typeface="Arial" pitchFamily="34" charset="0"/>
              </a:rPr>
              <a:t>состоял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из следующих основных глав</a:t>
            </a:r>
            <a:r>
              <a:rPr lang="ru-RU" dirty="0">
                <a:latin typeface="Arial" pitchFamily="34" charset="0"/>
                <a:cs typeface="Arial" pitchFamily="34" charset="0"/>
              </a:rPr>
              <a:t>: о подсудности; о призыве и явке в суд; об отводах; об отобрании показаний сторон и приведении дела в ясность; о разбирательстве через посредников; о доказательствах вообще и разных их видах (признание собственное, письменные документы и др.); об особых родах письменных документов; о доказательствах через свидетелей; о доказательствах присягой; об ответах и опровержениях; о проверке доказательств и опровержений; о решениях и исполнении оных; о жалобах на решения коммерческих судов и об апелляции; о судебных издержках по производству дел в коммерческом суде.</a:t>
            </a:r>
          </a:p>
        </p:txBody>
      </p:sp>
      <p:pic>
        <p:nvPicPr>
          <p:cNvPr id="4" name="Рисунок 3" descr="azkoul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764704"/>
            <a:ext cx="163227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XO3yCgjiew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-40000"/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9543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Судебная реформа 1864 г.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коммерческие суды остались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нетронутыми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 в Уставе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гражданского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судопроизводства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была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сохранена форма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третейского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суда, 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исключением дел,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сопряженных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 интересом казенных учреждений, земельных, городских и сельских общин, а также по спорам о недвижимом имуществе в случае, когда в числе участников спора имелись лица, ограниченные по закону в правах владения и использования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Устав </a:t>
            </a:r>
            <a:r>
              <a:rPr lang="ru-RU" dirty="0">
                <a:latin typeface="Arial Black" pitchFamily="34" charset="0"/>
              </a:rPr>
              <a:t>судопроизводства торгового (в ред. 1903 г.)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«к ведомству коммерческого суда принадлежат: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latin typeface="Arial" pitchFamily="34" charset="0"/>
                <a:cs typeface="Arial" pitchFamily="34" charset="0"/>
              </a:rPr>
              <a:t> все споры и иски по торговым оборотам, договорам и обязательствам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словесным </a:t>
            </a:r>
            <a:r>
              <a:rPr lang="ru-RU" dirty="0">
                <a:latin typeface="Arial" pitchFamily="34" charset="0"/>
                <a:cs typeface="Arial" pitchFamily="34" charset="0"/>
              </a:rPr>
              <a:t>и письменным,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торговле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свойственным,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 частными лицами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всех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состояний взаимно, так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искам государственных кредитных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установлений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частные лица;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latin typeface="Arial" pitchFamily="34" charset="0"/>
                <a:cs typeface="Arial" pitchFamily="34" charset="0"/>
              </a:rPr>
              <a:t> все дела о торговой несостоятельности;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latin typeface="Arial" pitchFamily="34" charset="0"/>
                <a:cs typeface="Arial" pitchFamily="34" charset="0"/>
              </a:rPr>
              <a:t> споры и иски по векселям на сумму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свыше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пятисот рублей».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иски по торговым делам до 150 р.,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dirty="0">
                <a:latin typeface="Arial" pitchFamily="34" charset="0"/>
                <a:cs typeface="Arial" pitchFamily="34" charset="0"/>
              </a:rPr>
              <a:t>несостоятельности до  –  1500 р., а также все иски,  касающиеся  железнодорожной перевозки, были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изъяты из подсудности коммерческого суда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Рисунок 4" descr="mediat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204864"/>
            <a:ext cx="2088232" cy="292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9f31e839f0edd512158af79673c47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3495783" cy="240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Обжалование решения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течение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двух месяцев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решение суда можно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было обжаловать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подачей апелляционной жалобы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Судебный департамент Правительствующего сената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при необходимости  –  с приостановлением исполнения решения.</a:t>
            </a:r>
          </a:p>
        </p:txBody>
      </p:sp>
      <p:pic>
        <p:nvPicPr>
          <p:cNvPr id="5" name="Рисунок 4" descr="senat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80928"/>
            <a:ext cx="5580112" cy="383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  <a:cs typeface="Arial" pitchFamily="34" charset="0"/>
              </a:rPr>
              <a:t>Российская империя </a:t>
            </a:r>
            <a:br>
              <a:rPr lang="ru-RU" dirty="0" smtClean="0">
                <a:latin typeface="Arial Black" pitchFamily="34" charset="0"/>
                <a:cs typeface="Arial" pitchFamily="34" charset="0"/>
              </a:rPr>
            </a:br>
            <a:r>
              <a:rPr lang="ru-RU" dirty="0" smtClean="0">
                <a:latin typeface="Arial Black" pitchFamily="34" charset="0"/>
                <a:cs typeface="Arial" pitchFamily="34" charset="0"/>
              </a:rPr>
              <a:t>(1721 - 1917)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Содержимое 3" descr="541px-Russian_Empire_(orthographic_projection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81947" cy="4381947"/>
          </a:xfrm>
        </p:spPr>
      </p:pic>
      <p:pic>
        <p:nvPicPr>
          <p:cNvPr id="5" name="Рисунок 4" descr="1903-MilitarySymbol-Russ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388278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EAAAEB-B0F7-44BE-8C1D-939AB0620626}"/>
</file>

<file path=customXml/itemProps2.xml><?xml version="1.0" encoding="utf-8"?>
<ds:datastoreItem xmlns:ds="http://schemas.openxmlformats.org/officeDocument/2006/customXml" ds:itemID="{1FCFC50C-78E8-40E1-9001-DCC95499D8F5}"/>
</file>

<file path=customXml/itemProps3.xml><?xml version="1.0" encoding="utf-8"?>
<ds:datastoreItem xmlns:ds="http://schemas.openxmlformats.org/officeDocument/2006/customXml" ds:itemID="{2E999D3C-5B6A-47AF-920E-7241571639BE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Хозяйственные суды в Российской империи</vt:lpstr>
      <vt:lpstr>Первая попытка создания</vt:lpstr>
      <vt:lpstr>При Петре I</vt:lpstr>
      <vt:lpstr>Появление профессиональных государственных коммерческих судов</vt:lpstr>
      <vt:lpstr>Указ императора Николая I от 14 мая 1832 г.</vt:lpstr>
      <vt:lpstr>Судебная реформа 1864 г.</vt:lpstr>
      <vt:lpstr>Устав судопроизводства торгового (в ред. 1903 г.)</vt:lpstr>
      <vt:lpstr>Обжалование решения</vt:lpstr>
      <vt:lpstr>Российская империя  (1721 - 1917)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20</cp:revision>
  <dcterms:created xsi:type="dcterms:W3CDTF">2016-02-23T06:49:18Z</dcterms:created>
  <dcterms:modified xsi:type="dcterms:W3CDTF">2016-02-23T09:41:25Z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